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8" r:id="rId11"/>
    <p:sldId id="259" r:id="rId12"/>
    <p:sldId id="261" r:id="rId13"/>
    <p:sldId id="257" r:id="rId14"/>
    <p:sldId id="260" r:id="rId15"/>
    <p:sldId id="262" r:id="rId16"/>
    <p:sldId id="273" r:id="rId17"/>
    <p:sldId id="285" r:id="rId18"/>
    <p:sldId id="286" r:id="rId19"/>
    <p:sldId id="268" r:id="rId20"/>
    <p:sldId id="265" r:id="rId21"/>
    <p:sldId id="282" r:id="rId22"/>
    <p:sldId id="269" r:id="rId23"/>
    <p:sldId id="270" r:id="rId24"/>
    <p:sldId id="271" r:id="rId25"/>
    <p:sldId id="272" r:id="rId26"/>
    <p:sldId id="274" r:id="rId27"/>
    <p:sldId id="287" r:id="rId28"/>
    <p:sldId id="275" r:id="rId29"/>
    <p:sldId id="284" r:id="rId30"/>
    <p:sldId id="280" r:id="rId31"/>
    <p:sldId id="266" r:id="rId32"/>
    <p:sldId id="276" r:id="rId33"/>
    <p:sldId id="278" r:id="rId34"/>
    <p:sldId id="283" r:id="rId35"/>
    <p:sldId id="279" r:id="rId36"/>
    <p:sldId id="288" r:id="rId37"/>
    <p:sldId id="263" r:id="rId38"/>
    <p:sldId id="26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00"/>
    <a:srgbClr val="0000FF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128792" cy="2160240"/>
          </a:xfrm>
        </p:spPr>
        <p:txBody>
          <a:bodyPr/>
          <a:lstStyle>
            <a:lvl1pPr>
              <a:defRPr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4280520" cy="9361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128792" cy="2160240"/>
          </a:xfrm>
        </p:spPr>
        <p:txBody>
          <a:bodyPr/>
          <a:lstStyle>
            <a:lvl1pPr>
              <a:defRPr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4280520" cy="9361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128792" cy="2160240"/>
          </a:xfrm>
        </p:spPr>
        <p:txBody>
          <a:bodyPr/>
          <a:lstStyle>
            <a:lvl1pPr>
              <a:defRPr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4280520" cy="9361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128792" cy="2160240"/>
          </a:xfrm>
        </p:spPr>
        <p:txBody>
          <a:bodyPr/>
          <a:lstStyle>
            <a:lvl1pPr>
              <a:defRPr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4280520" cy="93610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370-50CB-4912-9511-55B6599EB0AB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312367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4800" b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4640560" cy="864096"/>
          </a:xfrm>
        </p:spPr>
        <p:txBody>
          <a:bodyPr/>
          <a:lstStyle>
            <a:lvl1pPr marL="0" indent="0" algn="just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56350-722E-4DAE-8577-D44307330F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0FF5-3291-45B7-9BFB-23DC56FBE8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716F-9F55-479C-A265-638AEB84CFA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88A3-9FCC-48DA-94FD-EA59930205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2E9A5-73B3-441E-984A-A56A352147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B8F53-1CF1-4034-A7B6-BADBB834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5BE0-686D-4E21-AAB6-55EA0C4F2B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D6EB-67D9-4FF2-8CBF-28D688CEEE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69622-06EC-4D4A-B1C4-64FCB28E9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A868-8816-4667-8B4B-F873C49D84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F78F9-691B-4B6A-913B-77B30B639B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312367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4800" b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4640560" cy="864096"/>
          </a:xfrm>
        </p:spPr>
        <p:txBody>
          <a:bodyPr/>
          <a:lstStyle>
            <a:lvl1pPr marL="0" indent="0" algn="just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56350-722E-4DAE-8577-D44307330F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0FF5-3291-45B7-9BFB-23DC56FBE8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716F-9F55-479C-A265-638AEB84CFA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88A3-9FCC-48DA-94FD-EA59930205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2E9A5-73B3-441E-984A-A56A352147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B8F53-1CF1-4034-A7B6-BADBB834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5BE0-686D-4E21-AAB6-55EA0C4F2B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D6EB-67D9-4FF2-8CBF-28D688CEEE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69622-06EC-4D4A-B1C4-64FCB28E9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A868-8816-4667-8B4B-F873C49D84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F78F9-691B-4B6A-913B-77B30B639B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370-50CB-4912-9511-55B6599EB0AB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00"/>
          </a:solidFill>
          <a:effectLst/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370-50CB-4912-9511-55B6599EB0AB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00"/>
          </a:solidFill>
          <a:effectLst/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370-50CB-4912-9511-55B6599EB0AB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00"/>
          </a:solidFill>
          <a:effectLst/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370-50CB-4912-9511-55B6599EB0AB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6572-1391-458A-9160-AF1ADA7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00"/>
          </a:solidFill>
          <a:effectLst/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63300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Образец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CC"/>
          </a:solidFill>
          <a:effectLst/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E51AF5-48AC-442C-BF7A-D07C20157A4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Образец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CC"/>
          </a:solidFill>
          <a:effectLst/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  <a:lumOff val="25000"/>
            </a:schemeClr>
          </a:solidFill>
          <a:effectLst/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E51AF5-48AC-442C-BF7A-D07C20157A4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корабль" descr="C:\Users\MSI\Desktop\122463_(www.Gde-Fon.com)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691680" y="2348880"/>
            <a:ext cx="5400600" cy="3744416"/>
          </a:xfrm>
          <a:prstGeom prst="rect">
            <a:avLst/>
          </a:prstGeom>
          <a:noFill/>
        </p:spPr>
      </p:pic>
      <p:sp>
        <p:nvSpPr>
          <p:cNvPr id="4" name="мастре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2808312"/>
          </a:xfrm>
          <a:ln>
            <a:noFill/>
          </a:ln>
        </p:spPr>
        <p:txBody>
          <a:bodyPr/>
          <a:lstStyle/>
          <a:p>
            <a:r>
              <a:rPr lang="en-US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800" b="1" dirty="0"/>
              <a:t>Использование дидактических игр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 </a:t>
            </a:r>
            <a:r>
              <a:rPr lang="ru-RU" sz="2800" b="1" dirty="0"/>
              <a:t>детьми с ОВЗ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с геральдикой города Мурманска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600" b="1" dirty="0" smtClean="0">
                <a:solidFill>
                  <a:srgbClr val="FE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sz="3600" b="1" dirty="0" smtClean="0">
                <a:solidFill>
                  <a:srgbClr val="FE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5733256"/>
            <a:ext cx="3920480" cy="576064"/>
          </a:xfrm>
        </p:spPr>
        <p:txBody>
          <a:bodyPr/>
          <a:lstStyle/>
          <a:p>
            <a:pPr algn="r"/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учитель-дефектолог  Зборацкая М.В.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/>
          <a:lstStyle/>
          <a:p>
            <a:r>
              <a:rPr lang="ru-RU" sz="2800" dirty="0" smtClean="0"/>
              <a:t>Приложение к игре </a:t>
            </a:r>
            <a:br>
              <a:rPr lang="ru-RU" sz="2800" dirty="0" smtClean="0"/>
            </a:br>
            <a:r>
              <a:rPr lang="ru-RU" sz="2800" dirty="0" smtClean="0"/>
              <a:t>«Собери герб нашего города»</a:t>
            </a:r>
            <a:endParaRPr lang="ru-RU" sz="2800" dirty="0"/>
          </a:p>
        </p:txBody>
      </p:sp>
      <p:pic>
        <p:nvPicPr>
          <p:cNvPr id="4" name="Содержимое 3" descr="сине-желтый герб от 21.11.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744416" cy="2304255"/>
          </a:xfrm>
        </p:spPr>
      </p:pic>
      <p:pic>
        <p:nvPicPr>
          <p:cNvPr id="5" name="Рисунок 4" descr="желто-синий герб от 21.11.16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744416" cy="2304256"/>
          </a:xfrm>
          <a:prstGeom prst="rect">
            <a:avLst/>
          </a:prstGeom>
        </p:spPr>
      </p:pic>
      <p:pic>
        <p:nvPicPr>
          <p:cNvPr id="6" name="Рисунок 5" descr="красно-зеленый герб от 21.11.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149080"/>
            <a:ext cx="3744416" cy="2376264"/>
          </a:xfrm>
          <a:prstGeom prst="rect">
            <a:avLst/>
          </a:prstGeom>
        </p:spPr>
      </p:pic>
      <p:pic>
        <p:nvPicPr>
          <p:cNvPr id="7" name="Рисунок 6" descr="зелено-крансый герб от 21.11.16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149080"/>
            <a:ext cx="374441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абиринт-Герб от 31.10.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3528" y="332656"/>
            <a:ext cx="8352928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АБИРИНТ-Герб №3  от 27.10.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95536" y="332656"/>
            <a:ext cx="828092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БИРИНТ-Герб_от_27.10.1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08912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йди герб Мурманска среди других от 22.10.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95536" y="260648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йди среди всех -6-7 лет от 28.10.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95536" y="260648"/>
            <a:ext cx="842493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ледуй только по гербам от 30.10.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3528" y="188640"/>
            <a:ext cx="4752527" cy="6453336"/>
          </a:xfrm>
        </p:spPr>
      </p:pic>
      <p:sp>
        <p:nvSpPr>
          <p:cNvPr id="7" name="Прямоугольная выноска 6"/>
          <p:cNvSpPr/>
          <p:nvPr/>
        </p:nvSpPr>
        <p:spPr>
          <a:xfrm>
            <a:off x="5868144" y="2276872"/>
            <a:ext cx="2915816" cy="2664296"/>
          </a:xfrm>
          <a:prstGeom prst="wedgeRectCallout">
            <a:avLst>
              <a:gd name="adj1" fmla="val -19230"/>
              <a:gd name="adj2" fmla="val 56762"/>
            </a:avLst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же в город пройти?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дорогу найти?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Вот подсказка для тебя – герб родного города.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Будешь по нему идти – не собьешься с пути. 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-лишний-№3-от-22.10.16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95536" y="548680"/>
            <a:ext cx="3960439" cy="5361459"/>
          </a:xfrm>
        </p:spPr>
      </p:pic>
      <p:pic>
        <p:nvPicPr>
          <p:cNvPr id="11" name="Содержимое 10" descr="4_лишний№2_от_22.10.16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60032" y="548680"/>
            <a:ext cx="3888432" cy="5361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-лишний №1-ГЕРБ от 22.10.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3528" y="476672"/>
            <a:ext cx="3672408" cy="5544616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  <p:pic>
        <p:nvPicPr>
          <p:cNvPr id="6" name="Содержимое 5" descr="4- лишний №4 от 22.10.1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211960" y="1412776"/>
            <a:ext cx="4614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-й лишний 4-5 лет от 18.11.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104455" cy="5937523"/>
          </a:xfrm>
        </p:spPr>
      </p:pic>
      <p:pic>
        <p:nvPicPr>
          <p:cNvPr id="6" name="Содержимое 5" descr="4-й лишний 5 от 22.11.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2269" y="548680"/>
            <a:ext cx="4070211" cy="59766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ознакомления с геральдикой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Мурманска (гербом)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4785395"/>
          </a:xfrm>
        </p:spPr>
        <p:txBody>
          <a:bodyPr/>
          <a:lstStyle/>
          <a:p>
            <a:pPr lvl="0" algn="just">
              <a:buNone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родным городом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(его историей и географией, водоемами, достопримечательностями, памятными местами, улицами, архитектурными сооружениями,  природными и погодными явлениями,  основными профессиями жителей города, праздничными мероприятиями)</a:t>
            </a:r>
          </a:p>
          <a:p>
            <a:pPr lvl="0" algn="just">
              <a:buNone/>
            </a:pP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понятиями «символ», «знак»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(при использовании: пиктограмм, значков,  прикрепляемых к одежде, наглядного стимульного материала (картинок, математических знаков), «смайлов», синонимов «символ», «знак»)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нелепица 1" descr="НЕлепицы_-_4-5_Герб_от_28.10.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9552" y="1268760"/>
            <a:ext cx="374441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нелепица 5-7 лет" descr="НЕлепица__6-7_лет_от_27.10.1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788024" y="1196752"/>
            <a:ext cx="388843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8864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«Что неверно изобразил художник?»</a:t>
            </a:r>
            <a:endParaRPr lang="ru-RU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Нелепица 5-6 лет от 19.1.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5256583" cy="63367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«Поиск девятого»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поиск  9 №1- от 6.11.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980728"/>
            <a:ext cx="4032449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поиск 9-го №2 от 6.11.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17646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НЕМОтаблица от 28.10.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немотаблица Герб-5-7 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2493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-_2_01_1116_pdf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иентировка на листе-ГЕРБ №1 от 30.10.1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2493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риентировка-девочка-герб от 31.10.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23528" y="188640"/>
            <a:ext cx="48965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5364088" y="1340768"/>
            <a:ext cx="3456384" cy="3024336"/>
          </a:xfrm>
          <a:prstGeom prst="wedgeRectCallout">
            <a:avLst>
              <a:gd name="adj1" fmla="val -19230"/>
              <a:gd name="adj2" fmla="val 56762"/>
            </a:avLst>
          </a:prstGeom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Инструкция: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«Помоги девочке найти значок с изображением герба Мурманска. Нарисуй её путь фишкой (карандашом)».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Задание: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Одна клетка – вправо, две вниз, одна – вправо, одна - вверх, одна - вправо, две - вниз, две – влево,  одна - вниз, одна влево, одна - вниз, три - вправо.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/>
          <a:lstStyle/>
          <a:p>
            <a:r>
              <a:rPr lang="ru-RU" sz="3200" b="1" dirty="0" smtClean="0"/>
              <a:t>Развитие графо-моторных навыков</a:t>
            </a:r>
            <a:endParaRPr lang="ru-RU" sz="3200" b="1" dirty="0"/>
          </a:p>
        </p:txBody>
      </p:sp>
      <p:pic>
        <p:nvPicPr>
          <p:cNvPr id="7" name="Содержимое 6" descr="Графо-моторные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744416" cy="3528392"/>
          </a:xfrm>
        </p:spPr>
      </p:pic>
      <p:pic>
        <p:nvPicPr>
          <p:cNvPr id="8" name="Рисунок 7" descr="Графо-мотоны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74441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рабль" descr="C:\Users\MSI\Desktop\122463_(www.Gde-Fon.com).pn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743400" y="3356992"/>
            <a:ext cx="5400600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kern="1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 источники и ресурсы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1. Авторы шаблона и презентации:  учитель-дефектолог Зборацкая М.В и Михеева В.А.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2. Картинки для презентации из поисковика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 yandex.ru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googole.ru</a:t>
            </a:r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Вы можете использовать шаблон для создания презентаций с указанием авторов.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 учитель- дефектолог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высшей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категории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Зборацкая М.В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 МБДОУ №146 г. Мурманска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учитель- дефектолог высшей категории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Михеева В.А. </a:t>
            </a:r>
            <a:r>
              <a:rPr lang="ru-RU" sz="18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itchFamily="34" charset="0"/>
                <a:cs typeface="Times New Roman" pitchFamily="18" charset="0"/>
              </a:rPr>
              <a:t>МБДОУ №156 г. Мурманска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2400" dirty="0" smtClean="0">
              <a:solidFill>
                <a:schemeClr val="tx2">
                  <a:lumMod val="90000"/>
                  <a:lumOff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568952" cy="6192688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понятием «герб»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(на примере геральдики (гербов) разных городов; детям показывают разнообразные гербы, объясняют, что это символы/знаки  городов, в которых живут люди, вводят в словарь понятие «герб»; )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00FF"/>
                </a:solidFill>
              </a:rPr>
              <a:t>4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гербом г. Мурманска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значением и расположением на нем символов, его цветовой гаммы).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Проводится беседа по содержанию изображенного на гербе.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Тактильное восприятие изображенной символики (для лучшего запоминания, когда ребенок может ощупать, провести пальчиками по заранее выпуклым или вырубленным деталям-символам).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Игры, закрепляющие и уточняющие знания детей о геральдике Мурманска: «Где находится символ?», «Составь герб», «Собери герб», «4-й – лишний», «Найди герб Мурманска среди других» , «Что не правильно изобразил художник?», «Лабиринт».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описательного рассказа о гербе г. Мурманска</a:t>
            </a:r>
          </a:p>
          <a:p>
            <a:pPr algn="just">
              <a:buNone/>
            </a:pP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r>
              <a:rPr lang="ru-RU" sz="5400" b="1" kern="12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15D11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ПОНРАВИЛОСЬ?</a:t>
            </a:r>
            <a:endParaRPr lang="ru-RU" sz="5400" dirty="0"/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3924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ти" descr="C:\Users\User\Desktop\дети -1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8478911" cy="26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403648" y="764704"/>
            <a:ext cx="6552728" cy="2376265"/>
          </a:xfrm>
          <a:prstGeom prst="wedgeEllipseCallout">
            <a:avLst>
              <a:gd name="adj1" fmla="val -13517"/>
              <a:gd name="adj2" fmla="val 48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cs typeface="Times New Roman" pitchFamily="18" charset="0"/>
              </a:rPr>
              <a:t>АВТОРСКАЯ ИНЕРАКТИВНАЯ ИГРОТЕКА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68952" cy="864096"/>
          </a:xfrm>
        </p:spPr>
        <p:txBody>
          <a:bodyPr/>
          <a:lstStyle/>
          <a:p>
            <a:r>
              <a:rPr lang="ru-RU" b="1" dirty="0" smtClean="0">
                <a:ea typeface="Times New Roman"/>
              </a:rPr>
              <a:t/>
            </a:r>
            <a:br>
              <a:rPr lang="ru-RU" b="1" dirty="0" smtClean="0">
                <a:ea typeface="Times New Roman"/>
              </a:rPr>
            </a:br>
            <a:r>
              <a:rPr lang="ru-RU" b="1" dirty="0" smtClean="0">
                <a:ea typeface="Times New Roman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Что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изображено на гербе Мурманска?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гер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3204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«4 лишний»</a:t>
            </a:r>
            <a:endParaRPr lang="ru-RU" sz="3200" dirty="0"/>
          </a:p>
        </p:txBody>
      </p:sp>
      <p:pic>
        <p:nvPicPr>
          <p:cNvPr id="3" name="герб- Заозерск" descr="C:\Users\MSI\Desktop\Рисунок2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83568" y="1124744"/>
            <a:ext cx="2316163" cy="2462213"/>
          </a:xfrm>
          <a:prstGeom prst="rect">
            <a:avLst/>
          </a:prstGeom>
          <a:noFill/>
        </p:spPr>
      </p:pic>
      <p:pic>
        <p:nvPicPr>
          <p:cNvPr id="4" name="герб- Североморск" descr="C:\Users\MSI\Desktop\североморск-герб.g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868144" y="1124744"/>
            <a:ext cx="2304256" cy="2481064"/>
          </a:xfrm>
          <a:prstGeom prst="rect">
            <a:avLst/>
          </a:prstGeom>
          <a:noFill/>
        </p:spPr>
      </p:pic>
      <p:pic>
        <p:nvPicPr>
          <p:cNvPr id="5" name="герб Зеленоборск" descr="C:\Users\MSI\Desktop\zelenbor герб.gif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11560" y="4005064"/>
            <a:ext cx="2376264" cy="2592288"/>
          </a:xfrm>
          <a:prstGeom prst="rect">
            <a:avLst/>
          </a:prstGeom>
          <a:noFill/>
        </p:spPr>
      </p:pic>
      <p:pic>
        <p:nvPicPr>
          <p:cNvPr id="6" name="герб Мурманска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3042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0162 L -0.29931 -0.25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герб-шаблон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23528" y="1124744"/>
            <a:ext cx="4536504" cy="547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052736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не хватает на гербе, где находиться символ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сияние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004048" y="4365104"/>
            <a:ext cx="3816424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корабль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508104" y="2852936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ыба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508104" y="1412776"/>
            <a:ext cx="288032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0.0287 C -0.15539 0.02708 -0.16355 0.02384 -0.17309 0.02106 C -0.18021 0.02824 -0.18646 0.02893 -0.1948 0.03287 C -0.19983 0.04305 -0.20573 0.05393 -0.21216 0.06273 C -0.21493 0.0743 -0.21789 0.08518 -0.22084 0.09676 C -0.22223 0.10926 -0.22066 0.12546 -0.225 0.1368 C -0.22761 0.14305 -0.2349 0.15879 -0.23959 0.1625 C -0.24862 0.1699 -0.23924 0.15856 -0.24827 0.16851 C -0.275 0.19861 -0.31632 0.19328 -0.34792 0.19467 C -0.36146 0.19537 -0.375 0.19606 -0.38855 0.19676 C -0.3908 0.19745 -0.39341 0.19814 -0.39566 0.19861 C -0.4 0.19953 -0.40434 0.19976 -0.40868 0.20069 C -0.41459 0.20208 -0.42014 0.20509 -0.42587 0.20648 C -0.42796 0.20787 -0.42969 0.20949 -0.43177 0.21064 C -0.43351 0.21157 -0.43577 0.21134 -0.4375 0.2125 C -0.43889 0.21342 -0.43941 0.21574 -0.44046 0.21666 C -0.44184 0.21782 -0.44341 0.21805 -0.4448 0.21875 C -0.45105 0.23125 -0.45469 0.24398 -0.45782 0.25856 C -0.46059 0.28472 -0.46476 0.31018 -0.46806 0.33634 C -0.4691 0.37546 -0.47136 0.41527 -0.4665 0.45416 C -0.46511 0.47986 -0.46389 0.48472 -0.4665 0.51203 C -0.46789 0.525 -0.47257 0.5243 -0.46806 0.5243 " pathEditMode="relative" rAng="0" ptsTypes="fffffffffffffffffffffA">
                                      <p:cBhvr>
                                        <p:cTn id="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0.00625 C -0.21475 -0.01134 -0.23871 -0.01597 -0.26406 -0.0199 C -0.27014 -0.02222 -0.27691 -0.02199 -0.28229 -0.02615 C -0.28385 -0.02731 -0.28385 -0.03055 -0.28524 -0.03217 C -0.29184 -0.03935 -0.30225 -0.04282 -0.30955 -0.04837 C -0.31962 -0.05601 -0.32968 -0.06296 -0.33975 -0.0706 C -0.34514 -0.07476 -0.34948 -0.08101 -0.35503 -0.08472 C -0.36076 -0.08842 -0.36736 -0.08935 -0.37309 -0.09282 C -0.38194 -0.09814 -0.39896 -0.11087 -0.39896 -0.11064 C -0.40659 -0.12129 -0.41493 -0.12962 -0.4217 -0.1412 C -0.42378 -0.153 -0.42569 -0.15879 -0.43229 -0.16736 C -0.43593 -0.17708 -0.44184 -0.18541 -0.44444 -0.19583 C -0.446 -0.20185 -0.44722 -0.20787 -0.44896 -0.21388 C -0.44982 -0.21666 -0.45104 -0.21921 -0.45191 -0.22199 C -0.45312 -0.22592 -0.45382 -0.23009 -0.45503 -0.23402 C -0.45677 -0.23958 -0.46111 -0.25023 -0.46111 -0.25 C -0.46337 -0.26296 -0.46441 -0.27615 -0.46701 -0.28865 C -0.46857 -0.29675 -0.4717 -0.31296 -0.4717 -0.31273 C -0.47257 -0.32523 -0.47378 -0.3375 -0.47621 -0.3493 C -0.47743 -0.35532 -0.47916 -0.36134 -0.48073 -0.36736 C -0.48125 -0.36944 -0.48229 -0.37361 -0.48229 -0.37337 C -0.48125 -0.38865 -0.4842 -0.41342 -0.47465 -0.42615 C -0.47413 -0.4287 -0.47396 -0.43171 -0.47309 -0.43402 C -0.47239 -0.43564 -0.47083 -0.43657 -0.47014 -0.43819 C -0.46875 -0.44189 -0.46701 -0.45023 -0.46701 -0.45 C -0.46857 -0.46504 -0.46788 -0.46527 -0.47621 -0.47245 C -0.47465 -0.44074 -0.48229 -0.44212 -0.4717 -0.44212 " pathEditMode="relative" rAng="0" ptsTypes="ffffffffffffffffffffffffffA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5 0.00602 C -0.15313 0.00371 -0.15677 0.00232 -0.16024 -2.59259E-6 C -0.16181 -0.00115 -0.16337 -0.00254 -0.16476 -0.00393 C -0.16597 -0.00509 -0.16649 -0.00717 -0.16788 -0.0081 C -0.17535 -0.01319 -0.18542 -0.01481 -0.19358 -0.02014 C -0.28854 -0.01759 -0.24722 -0.02615 -0.28594 -0.01018 C -0.29028 -0.0044 -0.29688 -0.00069 -0.30261 0.00209 C -0.30643 0.00695 -0.30799 0.00996 -0.3132 0.01204 C -0.32066 0.02199 -0.31146 0.01088 -0.32083 0.01829 C -0.32847 0.02431 -0.32656 0.02871 -0.3375 0.03241 C -0.34479 0.04167 -0.33542 0.03102 -0.34653 0.03843 C -0.36615 0.05139 -0.32917 0.03172 -0.35417 0.04653 C -0.37222 0.05718 -0.40035 0.06158 -0.41927 0.06273 C -0.43195 0.06366 -0.44462 0.06389 -0.45729 0.06459 C -0.46337 0.06597 -0.46962 0.06597 -0.47535 0.06875 C -0.48038 0.07107 -0.47986 0.06875 -0.47986 0.07269 " pathEditMode="relative" rAng="0" ptsTypes="fffffffffffffffA">
                                      <p:cBhvr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1259632" y="5733256"/>
            <a:ext cx="6912768" cy="66179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Игры, закрепляющие и уточняющие знания детей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геральдике   Мурманска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043608" y="548681"/>
            <a:ext cx="7200800" cy="2088231"/>
          </a:xfrm>
          <a:prstGeom prst="wedgeEllipseCallout">
            <a:avLst>
              <a:gd name="adj1" fmla="val -13517"/>
              <a:gd name="adj2" fmla="val 4800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cs typeface="Times New Roman" pitchFamily="18" charset="0"/>
              </a:rPr>
              <a:t>АВТОРСКАЯ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cs typeface="Times New Roman" pitchFamily="18" charset="0"/>
              </a:rPr>
              <a:t>ДИДАКТИЧЕСКАЯ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cs typeface="Times New Roman" pitchFamily="18" charset="0"/>
              </a:rPr>
              <a:t>ИГРОТЕКА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дети" descr="C:\Users\User\Desktop\дети -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478911" cy="26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герб нашего города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игра собери герб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51520" y="1700808"/>
            <a:ext cx="510612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716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580112" y="2636912"/>
            <a:ext cx="3312368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ой шаблон-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ой шаблон- Фон Рыбы">
  <a:themeElements>
    <a:clrScheme name="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Мой шаблон- Фон Рыбы">
  <a:themeElements>
    <a:clrScheme name="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шаблон-Осень</Template>
  <TotalTime>591</TotalTime>
  <Words>494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Calibri</vt:lpstr>
      <vt:lpstr>Comic Sans MS</vt:lpstr>
      <vt:lpstr>Monotype Corsiva</vt:lpstr>
      <vt:lpstr>Times New Roman</vt:lpstr>
      <vt:lpstr>Wingdings</vt:lpstr>
      <vt:lpstr>Мой шаблон-Осень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Мой шаблон- Фон Рыбы</vt:lpstr>
      <vt:lpstr>3_colormaster</vt:lpstr>
      <vt:lpstr>1_Мой шаблон- Фон Рыбы</vt:lpstr>
      <vt:lpstr>4_colormaster</vt:lpstr>
      <vt:lpstr>  "Использование дидактических игр  с детьми с ОВЗ  с геральдикой города Мурманска "   </vt:lpstr>
      <vt:lpstr> Этапы ознакомления с геральдикой  г. Мурманска (гербом) </vt:lpstr>
      <vt:lpstr>Презентация PowerPoint</vt:lpstr>
      <vt:lpstr>Презентация PowerPoint</vt:lpstr>
      <vt:lpstr>  Что изображено на гербе Мурманска?   </vt:lpstr>
      <vt:lpstr>«4 лишний»</vt:lpstr>
      <vt:lpstr>Чего не хватает на гербе, где находиться символ?</vt:lpstr>
      <vt:lpstr>Презентация PowerPoint</vt:lpstr>
      <vt:lpstr>Собери герб нашего города</vt:lpstr>
      <vt:lpstr>Приложение к игре  «Собери герб нашего города»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«Поиск девятого»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графо-моторных навыков</vt:lpstr>
      <vt:lpstr>Используемые  источники и ресурсы</vt:lpstr>
      <vt:lpstr>ПОНРАВИЛОСЬ?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 «Ознакомление  детей с ОВЗ  с  гербом  Мурманска  как символом родного города»</dc:title>
  <dc:creator>MSI</dc:creator>
  <cp:lastModifiedBy>Пользователь Windows</cp:lastModifiedBy>
  <cp:revision>80</cp:revision>
  <dcterms:created xsi:type="dcterms:W3CDTF">2016-10-22T15:21:27Z</dcterms:created>
  <dcterms:modified xsi:type="dcterms:W3CDTF">2020-03-19T19:00:35Z</dcterms:modified>
</cp:coreProperties>
</file>